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67" r:id="rId2"/>
    <p:sldId id="268" r:id="rId3"/>
    <p:sldId id="289" r:id="rId4"/>
    <p:sldId id="290" r:id="rId5"/>
    <p:sldId id="291" r:id="rId6"/>
    <p:sldId id="269" r:id="rId7"/>
    <p:sldId id="270" r:id="rId8"/>
    <p:sldId id="272" r:id="rId9"/>
    <p:sldId id="273" r:id="rId10"/>
    <p:sldId id="292" r:id="rId11"/>
    <p:sldId id="274" r:id="rId12"/>
    <p:sldId id="278" r:id="rId13"/>
    <p:sldId id="279" r:id="rId14"/>
  </p:sldIdLst>
  <p:sldSz cx="12192000" cy="6858000"/>
  <p:notesSz cx="6858000" cy="9144000"/>
  <p:embeddedFontLst>
    <p:embeddedFont>
      <p:font typeface="Noto Sans TC" panose="020B0200000000000000" pitchFamily="34" charset="-12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3EB"/>
    <a:srgbClr val="FAF9F4"/>
    <a:srgbClr val="F6F0EA"/>
    <a:srgbClr val="EFEEEA"/>
    <a:srgbClr val="F2F1EC"/>
    <a:srgbClr val="FAF7F2"/>
    <a:srgbClr val="F3F2F7"/>
    <a:srgbClr val="F7F4EE"/>
    <a:srgbClr val="F4F3EF"/>
    <a:srgbClr val="F6F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1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E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精準檢索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 AI 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的雙重搜尋策略</a:t>
            </a:r>
            <a:endParaRPr dirty="0"/>
          </a:p>
        </p:txBody>
      </p:sp>
      <p:sp>
        <p:nvSpPr>
          <p:cNvPr id="301" name="Google Shape;301;p24"/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1;p16">
            <a:extLst>
              <a:ext uri="{FF2B5EF4-FFF2-40B4-BE49-F238E27FC236}">
                <a16:creationId xmlns:a16="http://schemas.microsoft.com/office/drawing/2014/main" id="{01C1C33B-60FA-8194-A6FE-673427428EE3}"/>
              </a:ext>
            </a:extLst>
          </p:cNvPr>
          <p:cNvSpPr txBox="1"/>
          <p:nvPr/>
        </p:nvSpPr>
        <p:spPr>
          <a:xfrm>
            <a:off x="571499" y="1438980"/>
            <a:ext cx="6050017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為了應對不同類型的資料</a:t>
            </a:r>
            <a:r>
              <a:rPr lang="en-US" altLang="zh-TW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 AI</a:t>
            </a: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需要結合多種檢索工具。</a:t>
            </a:r>
          </a:p>
        </p:txBody>
      </p:sp>
      <p:sp>
        <p:nvSpPr>
          <p:cNvPr id="3" name="Google Shape;151;p16">
            <a:extLst>
              <a:ext uri="{FF2B5EF4-FFF2-40B4-BE49-F238E27FC236}">
                <a16:creationId xmlns:a16="http://schemas.microsoft.com/office/drawing/2014/main" id="{B2F7BC24-BD41-78F5-CFF2-86A41B52FE46}"/>
              </a:ext>
            </a:extLst>
          </p:cNvPr>
          <p:cNvSpPr txBox="1"/>
          <p:nvPr/>
        </p:nvSpPr>
        <p:spPr>
          <a:xfrm>
            <a:off x="1101619" y="2229318"/>
            <a:ext cx="3908862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針對非結構化文本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(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如 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PDF, TXT)</a:t>
            </a:r>
            <a:endParaRPr lang="zh-TW" altLang="en-US" sz="2000" b="1" i="0" u="none" strike="noStrike" cap="none" dirty="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4" name="Google Shape;151;p16">
            <a:extLst>
              <a:ext uri="{FF2B5EF4-FFF2-40B4-BE49-F238E27FC236}">
                <a16:creationId xmlns:a16="http://schemas.microsoft.com/office/drawing/2014/main" id="{1EAFE2A5-E92A-FE55-CC01-623EE6AD8F10}"/>
              </a:ext>
            </a:extLst>
          </p:cNvPr>
          <p:cNvSpPr txBox="1"/>
          <p:nvPr/>
        </p:nvSpPr>
        <p:spPr>
          <a:xfrm>
            <a:off x="6722026" y="2229318"/>
            <a:ext cx="3908862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針對結構化數據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(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如資料庫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 lang="zh-TW" altLang="en-US" sz="2000" b="1" i="0" u="none" strike="noStrike" cap="none" dirty="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5" name="Google Shape;151;p16">
            <a:extLst>
              <a:ext uri="{FF2B5EF4-FFF2-40B4-BE49-F238E27FC236}">
                <a16:creationId xmlns:a16="http://schemas.microsoft.com/office/drawing/2014/main" id="{5536F5A8-37DA-4009-41A6-86C00C14604F}"/>
              </a:ext>
            </a:extLst>
          </p:cNvPr>
          <p:cNvSpPr txBox="1"/>
          <p:nvPr/>
        </p:nvSpPr>
        <p:spPr>
          <a:xfrm>
            <a:off x="1101619" y="2846238"/>
            <a:ext cx="3908862" cy="3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策略：混合搜尋（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Hybrid Search</a:t>
            </a: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）</a:t>
            </a:r>
          </a:p>
        </p:txBody>
      </p:sp>
      <p:sp>
        <p:nvSpPr>
          <p:cNvPr id="6" name="Google Shape;151;p16">
            <a:extLst>
              <a:ext uri="{FF2B5EF4-FFF2-40B4-BE49-F238E27FC236}">
                <a16:creationId xmlns:a16="http://schemas.microsoft.com/office/drawing/2014/main" id="{DD4D83FB-7381-FCC8-70C9-D606197F5223}"/>
              </a:ext>
            </a:extLst>
          </p:cNvPr>
          <p:cNvSpPr txBox="1"/>
          <p:nvPr/>
        </p:nvSpPr>
        <p:spPr>
          <a:xfrm>
            <a:off x="6722026" y="2846238"/>
            <a:ext cx="3908862" cy="3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策略：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Text-to-SQL</a:t>
            </a:r>
            <a:endParaRPr lang="zh-TW" altLang="en-US" sz="1800" b="1" i="0" u="none" strike="noStrike" cap="none" dirty="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7" name="Google Shape;151;p16">
            <a:extLst>
              <a:ext uri="{FF2B5EF4-FFF2-40B4-BE49-F238E27FC236}">
                <a16:creationId xmlns:a16="http://schemas.microsoft.com/office/drawing/2014/main" id="{05CFA590-8603-0A83-5296-4410E7E23A58}"/>
              </a:ext>
            </a:extLst>
          </p:cNvPr>
          <p:cNvSpPr txBox="1"/>
          <p:nvPr/>
        </p:nvSpPr>
        <p:spPr>
          <a:xfrm>
            <a:off x="1101619" y="3297526"/>
            <a:ext cx="4369019" cy="1105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結合關鍵字搜尋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(Keyword)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的「精」與語意搜尋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(Semantic)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的「廣」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實現「精確匹配」與「相關推薦」的雙重保障。</a:t>
            </a:r>
          </a:p>
        </p:txBody>
      </p:sp>
      <p:sp>
        <p:nvSpPr>
          <p:cNvPr id="8" name="Google Shape;151;p16">
            <a:extLst>
              <a:ext uri="{FF2B5EF4-FFF2-40B4-BE49-F238E27FC236}">
                <a16:creationId xmlns:a16="http://schemas.microsoft.com/office/drawing/2014/main" id="{99E5BA7B-9182-77A9-DF85-03C0E3994C9D}"/>
              </a:ext>
            </a:extLst>
          </p:cNvPr>
          <p:cNvSpPr txBox="1"/>
          <p:nvPr/>
        </p:nvSpPr>
        <p:spPr>
          <a:xfrm>
            <a:off x="6722026" y="3297526"/>
            <a:ext cx="4061591" cy="147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將「人話」的自然語言查詢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直接翻譯成「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SQL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程式碼」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讓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能夠讀懂並分析資料庫中的表格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數據。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0FE9574-2947-CB1B-8F0B-DD4993AB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31" y="4446748"/>
            <a:ext cx="3016798" cy="182660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321FBD-92C8-499A-D43E-380767C1A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969" y="4446748"/>
            <a:ext cx="44767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6;p29">
            <a:extLst>
              <a:ext uri="{FF2B5EF4-FFF2-40B4-BE49-F238E27FC236}">
                <a16:creationId xmlns:a16="http://schemas.microsoft.com/office/drawing/2014/main" id="{C82DD23E-6CC3-ADA1-1E69-9838708B5783}"/>
              </a:ext>
            </a:extLst>
          </p:cNvPr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N8N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作業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流程自動化工具</a:t>
            </a:r>
            <a:endParaRPr dirty="0"/>
          </a:p>
        </p:txBody>
      </p:sp>
      <p:sp>
        <p:nvSpPr>
          <p:cNvPr id="7" name="Google Shape;387;p29">
            <a:extLst>
              <a:ext uri="{FF2B5EF4-FFF2-40B4-BE49-F238E27FC236}">
                <a16:creationId xmlns:a16="http://schemas.microsoft.com/office/drawing/2014/main" id="{EDDD12CB-9DDD-E57F-8714-A454F58EAECD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圖片 8" descr="一張含有 文字, 螢幕擷取畫面, 平面設計, 圖形 的圖片&#10;&#10;AI 產生的內容可能不正確。">
            <a:extLst>
              <a:ext uri="{FF2B5EF4-FFF2-40B4-BE49-F238E27FC236}">
                <a16:creationId xmlns:a16="http://schemas.microsoft.com/office/drawing/2014/main" id="{F08D9BCF-AD08-1FB1-7612-91397039A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14" y="1338636"/>
            <a:ext cx="9827172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7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/>
        </p:nvSpPr>
        <p:spPr>
          <a:xfrm>
            <a:off x="1047750" y="1423987"/>
            <a:ext cx="4667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工作流自動化 (Workflow Automation)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 視覺化節點設計。</a:t>
            </a:r>
            <a:endParaRPr/>
          </a:p>
        </p:txBody>
      </p:sp>
      <p:sp>
        <p:nvSpPr>
          <p:cNvPr id="411" name="Google Shape;411;p31"/>
          <p:cNvSpPr txBox="1"/>
          <p:nvPr/>
        </p:nvSpPr>
        <p:spPr>
          <a:xfrm>
            <a:off x="1047750" y="2176462"/>
            <a:ext cx="4667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像樂高一樣串接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 輕鬆連接 OpenAI, Google Sheets, Slack。</a:t>
            </a:r>
            <a:endParaRPr/>
          </a:p>
        </p:txBody>
      </p:sp>
      <p:sp>
        <p:nvSpPr>
          <p:cNvPr id="412" name="Google Shape;412;p31"/>
          <p:cNvSpPr txBox="1"/>
          <p:nvPr/>
        </p:nvSpPr>
        <p:spPr>
          <a:xfrm>
            <a:off x="1047750" y="2928937"/>
            <a:ext cx="4667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Low-Code 實踐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B5563"/>
                </a:solidFill>
                <a:latin typeface="Noto Sans TC"/>
                <a:ea typeface="Noto Sans TC"/>
                <a:cs typeface="Noto Sans TC"/>
                <a:sym typeface="Noto Sans TC"/>
              </a:rPr>
              <a:t> 無需大量寫 Code 也能打造強大的 RAG 與 Agent。</a:t>
            </a:r>
            <a:endParaRPr/>
          </a:p>
        </p:txBody>
      </p:sp>
      <p:pic>
        <p:nvPicPr>
          <p:cNvPr id="413" name="Google Shape;413;p3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462087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214562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967037"/>
            <a:ext cx="148232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86;p29">
            <a:extLst>
              <a:ext uri="{FF2B5EF4-FFF2-40B4-BE49-F238E27FC236}">
                <a16:creationId xmlns:a16="http://schemas.microsoft.com/office/drawing/2014/main" id="{4AD2F836-4C75-03D6-A06A-17E591FA8D12}"/>
              </a:ext>
            </a:extLst>
          </p:cNvPr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實作落地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用 </a:t>
            </a:r>
            <a:r>
              <a:rPr lang="en-US" altLang="zh-TW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N8N 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組裝自己的 </a:t>
            </a:r>
            <a:r>
              <a:rPr lang="en-US" altLang="zh-TW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Agent</a:t>
            </a:r>
            <a:endParaRPr dirty="0"/>
          </a:p>
        </p:txBody>
      </p:sp>
      <p:sp>
        <p:nvSpPr>
          <p:cNvPr id="3" name="Google Shape;387;p29">
            <a:extLst>
              <a:ext uri="{FF2B5EF4-FFF2-40B4-BE49-F238E27FC236}">
                <a16:creationId xmlns:a16="http://schemas.microsoft.com/office/drawing/2014/main" id="{AE39590E-1535-F7FA-C33B-E4AC18384120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7A401B9-903E-E399-D6DD-027E7CC0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0" y="3579120"/>
            <a:ext cx="4433395" cy="3224857"/>
          </a:xfrm>
          <a:prstGeom prst="rect">
            <a:avLst/>
          </a:prstGeom>
        </p:spPr>
      </p:pic>
      <p:pic>
        <p:nvPicPr>
          <p:cNvPr id="488" name="Google Shape;488;p35" descr="image.png"/>
          <p:cNvPicPr preferRelativeResize="0"/>
          <p:nvPr/>
        </p:nvPicPr>
        <p:blipFill rotWithShape="1">
          <a:blip r:embed="rId4">
            <a:alphaModFix amt="5000"/>
          </a:blip>
          <a:srcRect/>
          <a:stretch/>
        </p:blipFill>
        <p:spPr>
          <a:xfrm>
            <a:off x="1428750" y="2780804"/>
            <a:ext cx="2857500" cy="14668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89" name="Google Shape;489;p3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7250" y="2780804"/>
            <a:ext cx="2857500" cy="14668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90" name="Google Shape;490;p3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5750" y="2780804"/>
            <a:ext cx="2857500" cy="14668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</p:pic>
      <p:sp>
        <p:nvSpPr>
          <p:cNvPr id="491" name="Google Shape;491;p35"/>
          <p:cNvSpPr txBox="1"/>
          <p:nvPr/>
        </p:nvSpPr>
        <p:spPr>
          <a:xfrm>
            <a:off x="1258449" y="1396395"/>
            <a:ext cx="98012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chemeClr val="tx1"/>
                </a:solidFill>
                <a:latin typeface="Noto Sans TC"/>
                <a:ea typeface="Noto Sans TC"/>
                <a:cs typeface="Noto Sans TC"/>
                <a:sym typeface="Noto Sans TC"/>
              </a:rPr>
              <a:t>未來展望：自主生產力時代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92" name="Google Shape;492;p35"/>
          <p:cNvSpPr txBox="1"/>
          <p:nvPr/>
        </p:nvSpPr>
        <p:spPr>
          <a:xfrm>
            <a:off x="1667351" y="3076079"/>
            <a:ext cx="238029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D700"/>
                </a:solidFill>
                <a:latin typeface="Noto Sans TC"/>
                <a:ea typeface="Noto Sans TC"/>
                <a:cs typeface="Noto Sans TC"/>
                <a:sym typeface="Noto Sans TC"/>
              </a:rPr>
              <a:t>RAG</a:t>
            </a:r>
            <a:endParaRPr/>
          </a:p>
        </p:txBody>
      </p:sp>
      <p:sp>
        <p:nvSpPr>
          <p:cNvPr id="493" name="Google Shape;493;p35"/>
          <p:cNvSpPr txBox="1"/>
          <p:nvPr/>
        </p:nvSpPr>
        <p:spPr>
          <a:xfrm>
            <a:off x="1724025" y="3533279"/>
            <a:ext cx="22669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chemeClr val="tx1"/>
                </a:solidFill>
                <a:latin typeface="Noto Sans TC"/>
                <a:ea typeface="Noto Sans TC"/>
                <a:cs typeface="Noto Sans TC"/>
                <a:sym typeface="Noto Sans TC"/>
              </a:rPr>
              <a:t>將成為標配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94" name="Google Shape;494;p35"/>
          <p:cNvSpPr txBox="1"/>
          <p:nvPr/>
        </p:nvSpPr>
        <p:spPr>
          <a:xfrm>
            <a:off x="4905851" y="3076079"/>
            <a:ext cx="238029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D700"/>
                </a:solidFill>
                <a:latin typeface="Noto Sans TC"/>
                <a:ea typeface="Noto Sans TC"/>
                <a:cs typeface="Noto Sans TC"/>
                <a:sym typeface="Noto Sans TC"/>
              </a:rPr>
              <a:t>Agent</a:t>
            </a:r>
            <a:endParaRPr/>
          </a:p>
        </p:txBody>
      </p:sp>
      <p:sp>
        <p:nvSpPr>
          <p:cNvPr id="495" name="Google Shape;495;p35"/>
          <p:cNvSpPr txBox="1"/>
          <p:nvPr/>
        </p:nvSpPr>
        <p:spPr>
          <a:xfrm>
            <a:off x="4962525" y="3533279"/>
            <a:ext cx="22669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chemeClr val="tx1"/>
                </a:solidFill>
                <a:latin typeface="Noto Sans TC"/>
                <a:ea typeface="Noto Sans TC"/>
                <a:cs typeface="Noto Sans TC"/>
                <a:sym typeface="Noto Sans TC"/>
              </a:rPr>
              <a:t>將無所不在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96" name="Google Shape;496;p35"/>
          <p:cNvSpPr txBox="1"/>
          <p:nvPr/>
        </p:nvSpPr>
        <p:spPr>
          <a:xfrm>
            <a:off x="8144351" y="3076079"/>
            <a:ext cx="238029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D700"/>
                </a:solidFill>
                <a:latin typeface="Noto Sans TC"/>
                <a:ea typeface="Noto Sans TC"/>
                <a:cs typeface="Noto Sans TC"/>
                <a:sym typeface="Noto Sans TC"/>
              </a:rPr>
              <a:t>MCP</a:t>
            </a:r>
            <a:endParaRPr/>
          </a:p>
        </p:txBody>
      </p:sp>
      <p:sp>
        <p:nvSpPr>
          <p:cNvPr id="497" name="Google Shape;497;p35"/>
          <p:cNvSpPr txBox="1"/>
          <p:nvPr/>
        </p:nvSpPr>
        <p:spPr>
          <a:xfrm>
            <a:off x="8201025" y="3533279"/>
            <a:ext cx="22669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chemeClr val="tx1"/>
                </a:solidFill>
                <a:latin typeface="Noto Sans TC"/>
                <a:ea typeface="Noto Sans TC"/>
                <a:cs typeface="Noto Sans TC"/>
                <a:sym typeface="Noto Sans TC"/>
              </a:rPr>
              <a:t>生態系護城河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6"/>
          <p:cNvSpPr txBox="1"/>
          <p:nvPr/>
        </p:nvSpPr>
        <p:spPr>
          <a:xfrm>
            <a:off x="295275" y="2515683"/>
            <a:ext cx="1160145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Q &amp; A</a:t>
            </a:r>
            <a:endParaRPr/>
          </a:p>
        </p:txBody>
      </p:sp>
      <p:sp>
        <p:nvSpPr>
          <p:cNvPr id="504" name="Google Shape;504;p36"/>
          <p:cNvSpPr txBox="1"/>
          <p:nvPr/>
        </p:nvSpPr>
        <p:spPr>
          <a:xfrm>
            <a:off x="571500" y="3915858"/>
            <a:ext cx="110490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B7280"/>
                </a:solidFill>
                <a:latin typeface="Noto Sans TC"/>
                <a:ea typeface="Noto Sans TC"/>
                <a:cs typeface="Noto Sans TC"/>
                <a:sym typeface="Noto Sans TC"/>
              </a:rPr>
              <a:t>歡迎提問與交流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拓展邊界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Text-to-SQL 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讓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讀懂資料庫</a:t>
            </a:r>
            <a:endParaRPr dirty="0"/>
          </a:p>
        </p:txBody>
      </p:sp>
      <p:sp>
        <p:nvSpPr>
          <p:cNvPr id="317" name="Google Shape;317;p25"/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1;p16">
            <a:extLst>
              <a:ext uri="{FF2B5EF4-FFF2-40B4-BE49-F238E27FC236}">
                <a16:creationId xmlns:a16="http://schemas.microsoft.com/office/drawing/2014/main" id="{FB325FFA-2C32-6B6C-3132-9803A7C6EE81}"/>
              </a:ext>
            </a:extLst>
          </p:cNvPr>
          <p:cNvSpPr txBox="1"/>
          <p:nvPr/>
        </p:nvSpPr>
        <p:spPr>
          <a:xfrm>
            <a:off x="571499" y="1438980"/>
            <a:ext cx="10239704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的能力不應侷限於讀懂 </a:t>
            </a:r>
            <a:r>
              <a:rPr lang="en-US" altLang="zh-TW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PDF</a:t>
            </a: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或網頁。 </a:t>
            </a:r>
            <a:r>
              <a:rPr lang="en-US" altLang="zh-TW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Text-to-SQL</a:t>
            </a: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技術讓</a:t>
            </a:r>
            <a:r>
              <a:rPr lang="en-US" altLang="zh-TW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能夠直接查詢結構化資料庫</a:t>
            </a:r>
            <a:r>
              <a:rPr lang="en-US" altLang="zh-TW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20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徹底解鎖其數據分析潛力。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B8E689-BE00-6971-6B33-23B61E25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2792712"/>
            <a:ext cx="11167241" cy="3425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25">
            <a:extLst>
              <a:ext uri="{FF2B5EF4-FFF2-40B4-BE49-F238E27FC236}">
                <a16:creationId xmlns:a16="http://schemas.microsoft.com/office/drawing/2014/main" id="{2189841B-E5AE-1575-EFBF-6BDFF8039025}"/>
              </a:ext>
            </a:extLst>
          </p:cNvPr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從數日到數秒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數據查詢的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進化</a:t>
            </a:r>
            <a:endParaRPr dirty="0"/>
          </a:p>
        </p:txBody>
      </p:sp>
      <p:sp>
        <p:nvSpPr>
          <p:cNvPr id="7" name="Google Shape;317;p25">
            <a:extLst>
              <a:ext uri="{FF2B5EF4-FFF2-40B4-BE49-F238E27FC236}">
                <a16:creationId xmlns:a16="http://schemas.microsoft.com/office/drawing/2014/main" id="{045C2EE0-77BD-1034-F261-B31F6E61488C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2E3240D-C97B-7FB9-3A37-A9247005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53197"/>
            <a:ext cx="10773103" cy="49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8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6;p25">
            <a:extLst>
              <a:ext uri="{FF2B5EF4-FFF2-40B4-BE49-F238E27FC236}">
                <a16:creationId xmlns:a16="http://schemas.microsoft.com/office/drawing/2014/main" id="{7321A99E-5554-46E1-6291-FD811A204E4F}"/>
              </a:ext>
            </a:extLst>
          </p:cNvPr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從技術到價值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:Text-to-SQL 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正在賦能千行百業</a:t>
            </a:r>
            <a:endParaRPr dirty="0"/>
          </a:p>
        </p:txBody>
      </p:sp>
      <p:sp>
        <p:nvSpPr>
          <p:cNvPr id="5" name="Google Shape;317;p25">
            <a:extLst>
              <a:ext uri="{FF2B5EF4-FFF2-40B4-BE49-F238E27FC236}">
                <a16:creationId xmlns:a16="http://schemas.microsoft.com/office/drawing/2014/main" id="{E4DF5601-8832-A88A-D72B-872E644217A3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65FD07-3F3C-A4C5-8A5F-A7AA4553FBE9}"/>
              </a:ext>
            </a:extLst>
          </p:cNvPr>
          <p:cNvSpPr/>
          <p:nvPr/>
        </p:nvSpPr>
        <p:spPr>
          <a:xfrm>
            <a:off x="504672" y="1702676"/>
            <a:ext cx="3650768" cy="4863662"/>
          </a:xfrm>
          <a:prstGeom prst="rect">
            <a:avLst/>
          </a:prstGeom>
          <a:solidFill>
            <a:srgbClr val="FAF7F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智能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318BA7-5927-8A48-B531-5275E84D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43" y="1838895"/>
            <a:ext cx="2638425" cy="20002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Google Shape;151;p16">
            <a:extLst>
              <a:ext uri="{FF2B5EF4-FFF2-40B4-BE49-F238E27FC236}">
                <a16:creationId xmlns:a16="http://schemas.microsoft.com/office/drawing/2014/main" id="{79ABED79-B868-6E57-ED9F-9E988A1AA9CB}"/>
              </a:ext>
            </a:extLst>
          </p:cNvPr>
          <p:cNvSpPr txBox="1"/>
          <p:nvPr/>
        </p:nvSpPr>
        <p:spPr>
          <a:xfrm>
            <a:off x="1502410" y="3915946"/>
            <a:ext cx="1921510" cy="37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智能客服與導購</a:t>
            </a:r>
          </a:p>
        </p:txBody>
      </p:sp>
      <p:sp>
        <p:nvSpPr>
          <p:cNvPr id="13" name="Google Shape;151;p16">
            <a:extLst>
              <a:ext uri="{FF2B5EF4-FFF2-40B4-BE49-F238E27FC236}">
                <a16:creationId xmlns:a16="http://schemas.microsoft.com/office/drawing/2014/main" id="{9263AC69-E84B-9C32-B8C2-E3B9D9EE7BA9}"/>
              </a:ext>
            </a:extLst>
          </p:cNvPr>
          <p:cNvSpPr txBox="1"/>
          <p:nvPr/>
        </p:nvSpPr>
        <p:spPr>
          <a:xfrm>
            <a:off x="769686" y="4388084"/>
            <a:ext cx="3120737" cy="221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案例：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阿裡巴巴「小蜜」智慧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客服。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價值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自動查詢商品庫存、價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格、參數等信息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,7×24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小時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響應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大幅降低人力成本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提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升用戶體驗。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B49F80-BDA2-58C6-0D25-B6B6904E161A}"/>
              </a:ext>
            </a:extLst>
          </p:cNvPr>
          <p:cNvSpPr/>
          <p:nvPr/>
        </p:nvSpPr>
        <p:spPr>
          <a:xfrm>
            <a:off x="4312038" y="1702676"/>
            <a:ext cx="3650768" cy="4863662"/>
          </a:xfrm>
          <a:prstGeom prst="rect">
            <a:avLst/>
          </a:prstGeom>
          <a:solidFill>
            <a:srgbClr val="FAF7F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6" name="Google Shape;151;p16">
            <a:extLst>
              <a:ext uri="{FF2B5EF4-FFF2-40B4-BE49-F238E27FC236}">
                <a16:creationId xmlns:a16="http://schemas.microsoft.com/office/drawing/2014/main" id="{01113D7D-7CC6-6C45-DDCA-E03ABA09B332}"/>
              </a:ext>
            </a:extLst>
          </p:cNvPr>
          <p:cNvSpPr txBox="1"/>
          <p:nvPr/>
        </p:nvSpPr>
        <p:spPr>
          <a:xfrm>
            <a:off x="4888161" y="3915946"/>
            <a:ext cx="2546711" cy="3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智能商業智能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(BI)</a:t>
            </a: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與報表</a:t>
            </a:r>
          </a:p>
        </p:txBody>
      </p:sp>
      <p:sp>
        <p:nvSpPr>
          <p:cNvPr id="17" name="Google Shape;151;p16">
            <a:extLst>
              <a:ext uri="{FF2B5EF4-FFF2-40B4-BE49-F238E27FC236}">
                <a16:creationId xmlns:a16="http://schemas.microsoft.com/office/drawing/2014/main" id="{B20080C0-6FCD-EE67-8D87-C7EEE6B5CBD3}"/>
              </a:ext>
            </a:extLst>
          </p:cNvPr>
          <p:cNvSpPr txBox="1"/>
          <p:nvPr/>
        </p:nvSpPr>
        <p:spPr>
          <a:xfrm>
            <a:off x="4577052" y="4388084"/>
            <a:ext cx="3120737" cy="221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案例：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騰訊音樂 </a:t>
            </a:r>
            <a:r>
              <a:rPr lang="en-US" altLang="zh-TW" sz="1800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SuperSonic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微軟 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Excel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中的 </a:t>
            </a:r>
            <a:r>
              <a:rPr lang="en-US" altLang="zh-TW" sz="1800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AnnaParser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價值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讓業務人員能用自然語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言與數據儀表板和電子表格互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動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即時生成分析圖表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加速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決策過程。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14D659-2ECA-E42A-DE29-FF722C95F008}"/>
              </a:ext>
            </a:extLst>
          </p:cNvPr>
          <p:cNvSpPr/>
          <p:nvPr/>
        </p:nvSpPr>
        <p:spPr>
          <a:xfrm>
            <a:off x="8119410" y="1702676"/>
            <a:ext cx="3650768" cy="4863662"/>
          </a:xfrm>
          <a:prstGeom prst="rect">
            <a:avLst/>
          </a:prstGeom>
          <a:solidFill>
            <a:srgbClr val="FAF7F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20" name="Google Shape;151;p16">
            <a:extLst>
              <a:ext uri="{FF2B5EF4-FFF2-40B4-BE49-F238E27FC236}">
                <a16:creationId xmlns:a16="http://schemas.microsoft.com/office/drawing/2014/main" id="{F4798F4F-AE39-B8D8-C1E1-CF34CDB75E5F}"/>
              </a:ext>
            </a:extLst>
          </p:cNvPr>
          <p:cNvSpPr txBox="1"/>
          <p:nvPr/>
        </p:nvSpPr>
        <p:spPr>
          <a:xfrm>
            <a:off x="9183415" y="3915946"/>
            <a:ext cx="1631730" cy="3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Noto Sans TC"/>
                <a:ea typeface="Noto Sans TC"/>
                <a:cs typeface="Noto Sans TC"/>
                <a:sym typeface="Noto Sans TC"/>
              </a:rPr>
              <a:t>企業超級工程師</a:t>
            </a:r>
          </a:p>
        </p:txBody>
      </p:sp>
      <p:sp>
        <p:nvSpPr>
          <p:cNvPr id="21" name="Google Shape;151;p16">
            <a:extLst>
              <a:ext uri="{FF2B5EF4-FFF2-40B4-BE49-F238E27FC236}">
                <a16:creationId xmlns:a16="http://schemas.microsoft.com/office/drawing/2014/main" id="{A58725B7-1DB5-EBF2-AD31-C79A40C9BB4B}"/>
              </a:ext>
            </a:extLst>
          </p:cNvPr>
          <p:cNvSpPr txBox="1"/>
          <p:nvPr/>
        </p:nvSpPr>
        <p:spPr>
          <a:xfrm>
            <a:off x="8384424" y="4388084"/>
            <a:ext cx="3120737" cy="184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案例：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企業內部集成各種資訊的超級工程師應用。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價值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讓新人或同領域的人員可以快速取得前人經驗或技巧提高工作效率。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501D217-9A9A-B758-5196-2F745020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68" y="1859147"/>
            <a:ext cx="2594904" cy="19799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B9C48A0-11C0-5F71-C9B9-7B1824824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144" y="1865739"/>
            <a:ext cx="2677296" cy="19734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257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1;p19">
            <a:extLst>
              <a:ext uri="{FF2B5EF4-FFF2-40B4-BE49-F238E27FC236}">
                <a16:creationId xmlns:a16="http://schemas.microsoft.com/office/drawing/2014/main" id="{410FABD8-13C0-BE80-8B34-4B8B4EF3A9B4}"/>
              </a:ext>
            </a:extLst>
          </p:cNvPr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Text-to-SQL 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超級工程師</a:t>
            </a:r>
            <a:endParaRPr dirty="0"/>
          </a:p>
        </p:txBody>
      </p:sp>
      <p:sp>
        <p:nvSpPr>
          <p:cNvPr id="5" name="Google Shape;212;p19">
            <a:extLst>
              <a:ext uri="{FF2B5EF4-FFF2-40B4-BE49-F238E27FC236}">
                <a16:creationId xmlns:a16="http://schemas.microsoft.com/office/drawing/2014/main" id="{33F8F642-F52F-1835-C09B-F7CD2A2C8E74}"/>
              </a:ext>
            </a:extLst>
          </p:cNvPr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51;p16">
            <a:extLst>
              <a:ext uri="{FF2B5EF4-FFF2-40B4-BE49-F238E27FC236}">
                <a16:creationId xmlns:a16="http://schemas.microsoft.com/office/drawing/2014/main" id="{233A44E0-9AA3-2662-45D9-49C2150E4720}"/>
              </a:ext>
            </a:extLst>
          </p:cNvPr>
          <p:cNvSpPr txBox="1"/>
          <p:nvPr/>
        </p:nvSpPr>
        <p:spPr>
          <a:xfrm>
            <a:off x="571499" y="1313512"/>
            <a:ext cx="5088321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實現工具</a:t>
            </a:r>
            <a:r>
              <a:rPr lang="zh-TW" altLang="en-US" sz="200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包</a:t>
            </a: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 LLM + N8N + </a:t>
            </a:r>
            <a:r>
              <a:rPr lang="en-US" altLang="zh-TW" sz="2000" b="1" i="0" u="none" strike="noStrike" cap="none" dirty="0" err="1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Supabase</a:t>
            </a:r>
            <a:endParaRPr lang="zh-TW" altLang="en-US" sz="2000" b="1" i="0" u="none" strike="noStrike" cap="none" dirty="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273501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/>
          <p:nvPr/>
        </p:nvSpPr>
        <p:spPr>
          <a:xfrm>
            <a:off x="762000" y="415379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的下個進化</a:t>
            </a: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從「聊天」的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到「做事」的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Agent</a:t>
            </a:r>
            <a:endParaRPr dirty="0"/>
          </a:p>
        </p:txBody>
      </p:sp>
      <p:sp>
        <p:nvSpPr>
          <p:cNvPr id="334" name="Google Shape;334;p26"/>
          <p:cNvSpPr/>
          <p:nvPr/>
        </p:nvSpPr>
        <p:spPr>
          <a:xfrm>
            <a:off x="571500" y="415379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6F1F66-D483-9A0F-5BC9-70ABF0C5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48" y="2396121"/>
            <a:ext cx="10087303" cy="3835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Google Shape;151;p16">
            <a:extLst>
              <a:ext uri="{FF2B5EF4-FFF2-40B4-BE49-F238E27FC236}">
                <a16:creationId xmlns:a16="http://schemas.microsoft.com/office/drawing/2014/main" id="{4183782A-0CD8-9B92-C368-EB2867A22B23}"/>
              </a:ext>
            </a:extLst>
          </p:cNvPr>
          <p:cNvSpPr txBox="1"/>
          <p:nvPr/>
        </p:nvSpPr>
        <p:spPr>
          <a:xfrm>
            <a:off x="1052348" y="1402511"/>
            <a:ext cx="6002722" cy="49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Agent = LLM</a:t>
            </a:r>
            <a:r>
              <a:rPr lang="zh-TW" altLang="en-US" sz="24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（大腦）</a:t>
            </a:r>
            <a:r>
              <a:rPr lang="en-US" altLang="zh-TW" sz="24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+ Tools</a:t>
            </a:r>
            <a:r>
              <a:rPr lang="zh-TW" altLang="en-US" sz="24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（手與腳）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Agent 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如何使用「工具」？ 語言與協定</a:t>
            </a:r>
            <a:endParaRPr lang="zh-TW" altLang="en-US" dirty="0"/>
          </a:p>
        </p:txBody>
      </p:sp>
      <p:sp>
        <p:nvSpPr>
          <p:cNvPr id="347" name="Google Shape;347;p27"/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1;p16">
            <a:extLst>
              <a:ext uri="{FF2B5EF4-FFF2-40B4-BE49-F238E27FC236}">
                <a16:creationId xmlns:a16="http://schemas.microsoft.com/office/drawing/2014/main" id="{7D55048F-27FC-1A19-9387-9036D9750BF7}"/>
              </a:ext>
            </a:extLst>
          </p:cNvPr>
          <p:cNvSpPr txBox="1"/>
          <p:nvPr/>
        </p:nvSpPr>
        <p:spPr>
          <a:xfrm>
            <a:off x="600075" y="1850664"/>
            <a:ext cx="4504252" cy="3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指令語言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- </a:t>
            </a: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函數呼叫（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Function Calling</a:t>
            </a: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）</a:t>
            </a:r>
          </a:p>
        </p:txBody>
      </p:sp>
      <p:sp>
        <p:nvSpPr>
          <p:cNvPr id="3" name="Google Shape;151;p16">
            <a:extLst>
              <a:ext uri="{FF2B5EF4-FFF2-40B4-BE49-F238E27FC236}">
                <a16:creationId xmlns:a16="http://schemas.microsoft.com/office/drawing/2014/main" id="{73AEB13E-BFCA-1774-CDF4-75FBE20296BA}"/>
              </a:ext>
            </a:extLst>
          </p:cNvPr>
          <p:cNvSpPr txBox="1"/>
          <p:nvPr/>
        </p:nvSpPr>
        <p:spPr>
          <a:xfrm>
            <a:off x="628650" y="2401629"/>
            <a:ext cx="3120737" cy="147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Agent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使用工具的技術基礎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是一種比提示詞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(Prompt)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更穩定、更結構化的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API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請求。</a:t>
            </a:r>
          </a:p>
        </p:txBody>
      </p:sp>
      <p:sp>
        <p:nvSpPr>
          <p:cNvPr id="8" name="Google Shape;151;p16">
            <a:extLst>
              <a:ext uri="{FF2B5EF4-FFF2-40B4-BE49-F238E27FC236}">
                <a16:creationId xmlns:a16="http://schemas.microsoft.com/office/drawing/2014/main" id="{BFEB6B74-7E51-77C3-35EC-58D15A947F31}"/>
              </a:ext>
            </a:extLst>
          </p:cNvPr>
          <p:cNvSpPr txBox="1"/>
          <p:nvPr/>
        </p:nvSpPr>
        <p:spPr>
          <a:xfrm>
            <a:off x="6190488" y="1850664"/>
            <a:ext cx="5822836" cy="3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通用協定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-</a:t>
            </a: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模型上下文協定（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M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odel 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C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ontext 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P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rotocol </a:t>
            </a: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）</a:t>
            </a:r>
          </a:p>
        </p:txBody>
      </p:sp>
      <p:sp>
        <p:nvSpPr>
          <p:cNvPr id="9" name="Google Shape;151;p16">
            <a:extLst>
              <a:ext uri="{FF2B5EF4-FFF2-40B4-BE49-F238E27FC236}">
                <a16:creationId xmlns:a16="http://schemas.microsoft.com/office/drawing/2014/main" id="{436B2DDA-3481-F670-678D-62E2DD773BBD}"/>
              </a:ext>
            </a:extLst>
          </p:cNvPr>
          <p:cNvSpPr txBox="1"/>
          <p:nvPr/>
        </p:nvSpPr>
        <p:spPr>
          <a:xfrm>
            <a:off x="6219064" y="2401629"/>
            <a:ext cx="5529038" cy="221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MCP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是「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USB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」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解決的痛點</a:t>
            </a: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「每家公司的工具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/API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格式都不同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整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合困難。」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MCP </a:t>
            </a:r>
            <a:r>
              <a:rPr lang="zh-TW" altLang="en-US" sz="180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的作用：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「建立 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Agent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和 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Tool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之間的「通用語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言」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讓任何 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Agent 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都能「隨插即用」任何工具</a:t>
            </a:r>
            <a:r>
              <a:rPr lang="en-US" altLang="zh-TW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,</a:t>
            </a: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實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現跨平台的工具生態系。」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2C10443-AB90-6ACC-2410-FABE40194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8" y="4001489"/>
            <a:ext cx="4368658" cy="273810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2F2030D-BAE3-DC9F-C7E4-48A7C39FF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64" y="4739149"/>
            <a:ext cx="5070984" cy="188645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958513D-9E6F-FFC1-789D-AE17BF8DE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855" y="2274714"/>
            <a:ext cx="1293032" cy="469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MCP </a:t>
            </a:r>
            <a:r>
              <a:rPr lang="zh-TW" alt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範例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Google Chrome-Dev Tool</a:t>
            </a:r>
            <a:endParaRPr dirty="0"/>
          </a:p>
        </p:txBody>
      </p:sp>
      <p:sp>
        <p:nvSpPr>
          <p:cNvPr id="387" name="Google Shape;387;p29"/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/>
          <p:nvPr/>
        </p:nvSpPr>
        <p:spPr>
          <a:xfrm>
            <a:off x="762000" y="571500"/>
            <a:ext cx="114014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AI Agent</a:t>
            </a:r>
            <a:r>
              <a:rPr 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zh-TW" altLang="en-US" sz="3150" b="1" i="0" u="none" strike="noStrike" cap="none" dirty="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從「知識庫」到「行動者」的進化路徑</a:t>
            </a:r>
            <a:endParaRPr dirty="0"/>
          </a:p>
        </p:txBody>
      </p:sp>
      <p:sp>
        <p:nvSpPr>
          <p:cNvPr id="401" name="Google Shape;401;p30"/>
          <p:cNvSpPr/>
          <p:nvPr/>
        </p:nvSpPr>
        <p:spPr>
          <a:xfrm>
            <a:off x="571500" y="571500"/>
            <a:ext cx="57150" cy="533400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圖片 10" descr="一張含有 文字, 螢幕擷取畫面, 圓形, 字型 的圖片&#10;&#10;AI 產生的內容可能不正確。">
            <a:extLst>
              <a:ext uri="{FF2B5EF4-FFF2-40B4-BE49-F238E27FC236}">
                <a16:creationId xmlns:a16="http://schemas.microsoft.com/office/drawing/2014/main" id="{22E2D0DB-0BAB-4237-2282-6ECCA09A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03" y="1515330"/>
            <a:ext cx="7698018" cy="50037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565</Words>
  <Application>Microsoft Office PowerPoint</Application>
  <PresentationFormat>寬螢幕</PresentationFormat>
  <Paragraphs>75</Paragraphs>
  <Slides>13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Arial</vt:lpstr>
      <vt:lpstr>Noto Sans TC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欽賢 方</cp:lastModifiedBy>
  <cp:revision>20</cp:revision>
  <dcterms:modified xsi:type="dcterms:W3CDTF">2025-11-23T17:15:37Z</dcterms:modified>
</cp:coreProperties>
</file>